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6" r:id="rId4"/>
    <p:sldId id="258" r:id="rId5"/>
    <p:sldId id="261" r:id="rId6"/>
  </p:sldIdLst>
  <p:sldSz cx="18288000" cy="10287000"/>
  <p:notesSz cx="6858000" cy="9144000"/>
  <p:embeddedFontLst>
    <p:embeddedFont>
      <p:font typeface="Roboto" panose="020B0604020202020204" charset="0"/>
      <p:bold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DI+g0PhkL5ZUi/Hr8VObX/NUf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D7C8E6-E728-44DC-94D4-94D8C88EF494}">
  <a:tblStyle styleId="{03D7C8E6-E728-44DC-94D4-94D8C88EF49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37C185-0F58-4706-B30C-74BDF1DCB3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8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1641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kiv.instrao.ru/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fg.resh.edu.ru/" TargetMode="External"/><Relationship Id="rId7" Type="http://schemas.openxmlformats.org/officeDocument/2006/relationships/image" Target="../media/image7.jpg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sh.edu.ru/" TargetMode="External"/><Relationship Id="rId11" Type="http://schemas.openxmlformats.org/officeDocument/2006/relationships/hyperlink" Target="http://rcro56.ru/page/104f8043-0f19-461a-be2b-b8a6890ad59e" TargetMode="External"/><Relationship Id="rId5" Type="http://schemas.openxmlformats.org/officeDocument/2006/relationships/hyperlink" Target="http://skiv.instrao.ru/bank-zadaniy/" TargetMode="External"/><Relationship Id="rId10" Type="http://schemas.openxmlformats.org/officeDocument/2006/relationships/hyperlink" Target="https://apkpro.ru/news/prodolzhaetsyamarafonfunktsionalnoygramotnostivuchitelskoyakademii/" TargetMode="External"/><Relationship Id="rId4" Type="http://schemas.openxmlformats.org/officeDocument/2006/relationships/hyperlink" Target="https://fipi.ru/otkrytyy-bank-zadaniy-dlya-otsenki-yestestvennonauchnoy-gramotnosti" TargetMode="External"/><Relationship Id="rId9" Type="http://schemas.openxmlformats.org/officeDocument/2006/relationships/hyperlink" Target="https://edsoo.ru/Funkcionalnaya_gramotnost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144475" y="-451118"/>
            <a:ext cx="18280549" cy="7480175"/>
          </a:xfrm>
          <a:custGeom>
            <a:avLst/>
            <a:gdLst/>
            <a:ahLst/>
            <a:cxnLst/>
            <a:rect l="l" t="t" r="r" b="b"/>
            <a:pathLst>
              <a:path w="6186311" h="2531362" extrusionOk="0">
                <a:moveTo>
                  <a:pt x="6061851" y="2531362"/>
                </a:moveTo>
                <a:lnTo>
                  <a:pt x="124460" y="2531362"/>
                </a:lnTo>
                <a:cubicBezTo>
                  <a:pt x="55880" y="2531362"/>
                  <a:pt x="0" y="2475482"/>
                  <a:pt x="0" y="240690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061851" y="0"/>
                </a:lnTo>
                <a:cubicBezTo>
                  <a:pt x="6130431" y="0"/>
                  <a:pt x="6186311" y="55880"/>
                  <a:pt x="6186311" y="124460"/>
                </a:cubicBezTo>
                <a:lnTo>
                  <a:pt x="6186311" y="2406902"/>
                </a:lnTo>
                <a:cubicBezTo>
                  <a:pt x="6186311" y="2475482"/>
                  <a:pt x="6130431" y="2531362"/>
                  <a:pt x="6061851" y="2531362"/>
                </a:cubicBezTo>
                <a:close/>
              </a:path>
            </a:pathLst>
          </a:custGeom>
          <a:solidFill>
            <a:srgbClr val="B8D6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1049503" y="2240369"/>
            <a:ext cx="9165378" cy="548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 smtClean="0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Формирование</a:t>
            </a:r>
            <a:r>
              <a:rPr lang="ru-RU" sz="5400" b="1" i="0" u="none" strike="noStrike" cap="none" dirty="0" smtClean="0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-RU" sz="5400" b="1" i="0" u="none" strike="noStrike" cap="none" dirty="0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функциональной </a:t>
            </a:r>
            <a:r>
              <a:rPr lang="ru-RU" sz="5400" b="1" i="0" u="none" strike="noStrike" cap="none" dirty="0" smtClean="0">
                <a:solidFill>
                  <a:srgbClr val="0F3256"/>
                </a:solidFill>
                <a:latin typeface="Roboto"/>
                <a:ea typeface="Roboto"/>
                <a:cs typeface="Roboto"/>
                <a:sym typeface="Roboto"/>
              </a:rPr>
              <a:t>грамотности участников образовательной деятельности в условиях новой реальности</a:t>
            </a:r>
            <a:endParaRPr sz="5400" b="1" i="0" u="none" strike="noStrike" cap="none" dirty="0">
              <a:solidFill>
                <a:srgbClr val="0F325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1" descr="Image"/>
          <p:cNvPicPr preferRelativeResize="0"/>
          <p:nvPr/>
        </p:nvPicPr>
        <p:blipFill rotWithShape="1">
          <a:blip r:embed="rId3">
            <a:alphaModFix/>
          </a:blip>
          <a:srcRect l="16667" r="16666"/>
          <a:stretch/>
        </p:blipFill>
        <p:spPr>
          <a:xfrm>
            <a:off x="10896600" y="-266700"/>
            <a:ext cx="10736942" cy="1073694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943100"/>
            <a:ext cx="17221200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57200" y="2324100"/>
            <a:ext cx="17297400" cy="763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80000" marR="0" lvl="0" indent="-180000" algn="just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200"/>
              <a:buFont typeface="Arial"/>
              <a:buChar char="-"/>
            </a:pPr>
            <a:r>
              <a:rPr lang="ru-RU" sz="3200" b="0" i="0" u="none" strike="noStrike" cap="none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Федеральный закон от 29 декабря 2012 года № 273-ФЗ «Об образовании в Российской Федерации» (с изменениями и дополнениями).</a:t>
            </a:r>
            <a:endParaRPr dirty="0"/>
          </a:p>
          <a:p>
            <a:pPr marL="180000" marR="0" lvl="0" indent="-103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80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-Указ Президента Российской Федерации  от 07 мая 2018 г. № 204 «О национальных целях  и стратегических задачах развития Российской Федерации на период до 2024 года».</a:t>
            </a:r>
            <a:endParaRPr dirty="0"/>
          </a:p>
          <a:p>
            <a:pPr marL="0" marR="0" lvl="0" indent="18000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-Приказ Министерства просвещения РФ от 31.05.2021 № 287  «Об утверждении федерального государственного образовательного стандарта основного общего образования».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-Приказ Министерства просвещения РФ от 31.05.2021 № 286 «Об утверждении федерального государственного образовательного стандарта начального общего образования».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8000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-Приказ </a:t>
            </a:r>
            <a:r>
              <a:rPr lang="ru-RU" sz="3200" dirty="0" smtClean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отдела образования и воспитания МО «Николаевский </a:t>
            </a:r>
            <a:r>
              <a:rPr lang="ru-RU" sz="3200" dirty="0" err="1" smtClean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район»Ульяновской</a:t>
            </a:r>
            <a:r>
              <a:rPr lang="ru-RU" sz="3200" dirty="0" smtClean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3200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области от </a:t>
            </a:r>
            <a:r>
              <a:rPr lang="ru-RU" sz="3200" dirty="0" smtClean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14 марта 2022 </a:t>
            </a:r>
            <a:r>
              <a:rPr lang="ru-RU" sz="3200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года </a:t>
            </a:r>
            <a:r>
              <a:rPr lang="ru-RU" sz="3200" dirty="0" smtClean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№232 </a:t>
            </a:r>
            <a:r>
              <a:rPr lang="ru-RU" sz="3200" dirty="0">
                <a:solidFill>
                  <a:srgbClr val="244061"/>
                </a:solidFill>
                <a:latin typeface="Arial"/>
                <a:ea typeface="Arial"/>
                <a:cs typeface="Arial"/>
                <a:sym typeface="Arial"/>
              </a:rPr>
              <a:t>«Об организации работы по повышению функциональной грамотности».</a:t>
            </a:r>
            <a:endParaRPr sz="3200" dirty="0">
              <a:solidFill>
                <a:srgbClr val="24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066800" y="419100"/>
            <a:ext cx="16154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cap="none">
                <a:solidFill>
                  <a:srgbClr val="1BAFD1"/>
                </a:solidFill>
                <a:latin typeface="Arial"/>
                <a:ea typeface="Arial"/>
                <a:cs typeface="Arial"/>
                <a:sym typeface="Arial"/>
              </a:rPr>
              <a:t>НОРМАТИВНЫЕ ПРАВОВЫЕ ОСНОВЫ ОРГАНИЗАЦИИ РАБОТЫ ПО ФОРМИРОВАНИЮ ФУНКЦИОНАЛЬНОЙ ГРАМОТНОСТИ</a:t>
            </a:r>
            <a:endParaRPr sz="3600" b="1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/>
        </p:nvSpPr>
        <p:spPr>
          <a:xfrm>
            <a:off x="8382000" y="876300"/>
            <a:ext cx="879092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РОССИЙСКИЕ И МЕЖДУНАРОДНЫЕ СРАВНИТЕЛЬНЫЕ ИССЛЕДОВАНИЯ В СФЕРЕ ОБРАЗОВАНИЯ</a:t>
            </a:r>
            <a:endParaRPr sz="3200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495300"/>
            <a:ext cx="6784848" cy="914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6" name="Google Shape;136;p4"/>
          <p:cNvGraphicFramePr/>
          <p:nvPr/>
        </p:nvGraphicFramePr>
        <p:xfrm>
          <a:off x="8686800" y="3848100"/>
          <a:ext cx="8710875" cy="1828800"/>
        </p:xfrm>
        <a:graphic>
          <a:graphicData uri="http://schemas.openxmlformats.org/drawingml/2006/table">
            <a:tbl>
              <a:tblPr firstRow="1" bandRow="1">
                <a:noFill/>
                <a:tableStyleId>{03D7C8E6-E728-44DC-94D4-94D8C88EF494}</a:tableStyleId>
              </a:tblPr>
              <a:tblGrid>
                <a:gridCol w="289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7" name="Google Shape;137;p4" descr="https://asou-mo.ru/upload/media/common_photo/0001/01/thumb_461_common_photo_942x501.jpeg"/>
          <p:cNvPicPr preferRelativeResize="0"/>
          <p:nvPr/>
        </p:nvPicPr>
        <p:blipFill rotWithShape="1">
          <a:blip r:embed="rId4">
            <a:alphaModFix/>
          </a:blip>
          <a:srcRect r="33974" b="19714"/>
          <a:stretch/>
        </p:blipFill>
        <p:spPr>
          <a:xfrm>
            <a:off x="11506200" y="3162300"/>
            <a:ext cx="2819400" cy="14659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38" name="Google Shape;138;p4" descr="https://coko38.ru/images/newsimages/pisa2021/TIM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53400" y="3162300"/>
            <a:ext cx="2667000" cy="146692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39" name="Google Shape;139;p4" descr="PIRLS Archives | ФЕДЕРАЛЬНАЯ СЛУЖБА ПО НАДЗОРУ В СФЕРЕ ОБРАЗОВАНИЯ И НАУКИ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4" descr="PIRLS Archives | ФЕДЕРАЛЬНАЯ СЛУЖБА ПО НАДЗОРУ В СФЕРЕ ОБРАЗОВАНИЯ И НАУКИ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859000" y="3162300"/>
            <a:ext cx="2514600" cy="144869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graphicFrame>
        <p:nvGraphicFramePr>
          <p:cNvPr id="141" name="Google Shape;141;p4"/>
          <p:cNvGraphicFramePr/>
          <p:nvPr>
            <p:extLst>
              <p:ext uri="{D42A27DB-BD31-4B8C-83A1-F6EECF244321}">
                <p14:modId xmlns:p14="http://schemas.microsoft.com/office/powerpoint/2010/main" val="3458367318"/>
              </p:ext>
            </p:extLst>
          </p:nvPr>
        </p:nvGraphicFramePr>
        <p:xfrm>
          <a:off x="7391400" y="4991100"/>
          <a:ext cx="10467975" cy="4651091"/>
        </p:xfrm>
        <a:graphic>
          <a:graphicData uri="http://schemas.openxmlformats.org/drawingml/2006/table">
            <a:tbl>
              <a:tblPr>
                <a:noFill/>
                <a:tableStyleId>{A537C185-0F58-4706-B30C-74BDF1DCB3FA}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4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Освоение основ чтения в целях:</a:t>
                      </a:r>
                      <a:endParaRPr sz="2000" u="none" strike="noStrike" cap="none" dirty="0"/>
                    </a:p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20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приобретения читательского литературного опыта</a:t>
                      </a:r>
                      <a:endParaRPr sz="20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20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освоения и использования информации</a:t>
                      </a:r>
                      <a:endParaRPr sz="2000" b="0" i="0" u="none" strike="noStrike" cap="none" dirty="0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PIRLS </a:t>
                      </a:r>
                      <a:r>
                        <a:rPr lang="ru-RU" sz="20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0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класс, один раз в 5 лет,</a:t>
                      </a:r>
                      <a:endParaRPr sz="20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2001, 2006, 2011, 2016, 2021, 2026… </a:t>
                      </a:r>
                      <a:endParaRPr sz="2000" u="none" strike="noStrike" cap="none"/>
                    </a:p>
                  </a:txBody>
                  <a:tcPr marL="95250" marR="9525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84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Освоение основ математики и естественно-научных предметов:</a:t>
                      </a:r>
                      <a:endParaRPr sz="2000" u="none" strike="noStrike" cap="none"/>
                    </a:p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20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всех общеобразовательных курсов (4, 8 классы)</a:t>
                      </a:r>
                      <a:endParaRPr sz="20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-1270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ru-RU" sz="20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углублённых курсов математики и физики (11 класс)</a:t>
                      </a:r>
                      <a:endParaRPr sz="2000" b="0" i="0" u="none" strike="noStrike" cap="none">
                        <a:solidFill>
                          <a:srgbClr val="26262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5250" marR="9525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TIMSS </a:t>
                      </a:r>
                      <a:endParaRPr sz="20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 8 и 11 классы, один раз в 4 года</a:t>
                      </a:r>
                      <a:endParaRPr sz="2000" u="none" strike="noStrike" cap="none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1995,…, 2015, 2019, 2023, 2027…</a:t>
                      </a:r>
                      <a:endParaRPr sz="2000" u="none" strike="noStrike" cap="none"/>
                    </a:p>
                  </a:txBody>
                  <a:tcPr marL="95250" marR="95250" marT="47625" marB="476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Сформированность функциональной грамотности, навыков разрешения проблем, глобальных компетенций, креативного мышления</a:t>
                      </a:r>
                      <a:endParaRPr sz="2000" u="none" strike="noStrike" cap="none"/>
                    </a:p>
                  </a:txBody>
                  <a:tcPr marL="95250" marR="9525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PISA</a:t>
                      </a:r>
                      <a:r>
                        <a:rPr lang="ru-RU" sz="2000" b="1" i="0" u="none" strike="noStrike" cap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 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15-летние обучающиеся, один раз в 3 года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0" i="0" u="none" strike="noStrike" cap="none" dirty="0">
                          <a:solidFill>
                            <a:srgbClr val="262626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2000,…, 2015, 2018, 2022, 2025…</a:t>
                      </a:r>
                      <a:endParaRPr sz="2000" u="none" strike="noStrike" cap="none" dirty="0"/>
                    </a:p>
                  </a:txBody>
                  <a:tcPr marL="95250" marR="95250" marT="47625" marB="476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04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1714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244061"/>
                </a:solidFill>
              </a:rPr>
              <a:t>Функциональная грамотность</a:t>
            </a:r>
            <a:endParaRPr b="1">
              <a:solidFill>
                <a:srgbClr val="244061"/>
              </a:solidFill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83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000"/>
              <a:buChar char="•"/>
            </a:pPr>
            <a:r>
              <a:rPr lang="ru-RU" sz="3000" b="1">
                <a:solidFill>
                  <a:srgbClr val="244061"/>
                </a:solidFill>
              </a:rPr>
              <a:t>Функциональная грамотность</a:t>
            </a:r>
            <a:r>
              <a:rPr lang="ru-RU" sz="3000"/>
              <a:t> – 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44061"/>
              </a:buClr>
              <a:buSzPts val="3000"/>
              <a:buChar char="•"/>
            </a:pPr>
            <a:r>
              <a:rPr lang="ru-RU" sz="3000" b="1">
                <a:solidFill>
                  <a:srgbClr val="244061"/>
                </a:solidFill>
              </a:rPr>
              <a:t>Функциональная грамотность</a:t>
            </a:r>
            <a:r>
              <a:rPr lang="ru-RU" sz="3000"/>
              <a:t> — это выработанная в процессе учебной и практической деятельности способность к компетентному и эффективному действию, умение находить оптимальные способы решения проблем, возникающих в ходе практической деятельности, и воплощать найденные решения.</a:t>
            </a:r>
            <a:endParaRPr sz="3000"/>
          </a:p>
        </p:txBody>
      </p:sp>
      <p:grpSp>
        <p:nvGrpSpPr>
          <p:cNvPr id="114" name="Google Shape;114;p3"/>
          <p:cNvGrpSpPr/>
          <p:nvPr/>
        </p:nvGrpSpPr>
        <p:grpSpPr>
          <a:xfrm>
            <a:off x="9221269" y="1828911"/>
            <a:ext cx="8760860" cy="8343677"/>
            <a:chOff x="1069" y="114411"/>
            <a:chExt cx="8760860" cy="8343677"/>
          </a:xfrm>
        </p:grpSpPr>
        <p:sp>
          <p:nvSpPr>
            <p:cNvPr id="115" name="Google Shape;115;p3"/>
            <p:cNvSpPr/>
            <p:nvPr/>
          </p:nvSpPr>
          <p:spPr>
            <a:xfrm>
              <a:off x="1069" y="114411"/>
              <a:ext cx="4171838" cy="2503103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069" y="114411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Математическая грамотность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590091" y="114411"/>
              <a:ext cx="4171838" cy="2503103"/>
            </a:xfrm>
            <a:prstGeom prst="rect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4590091" y="114411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Естественнонаучная грамотность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069" y="3034698"/>
              <a:ext cx="4171838" cy="2503103"/>
            </a:xfrm>
            <a:prstGeom prst="rect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1069" y="3034698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Финансовая грамотность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590091" y="3034698"/>
              <a:ext cx="4171838" cy="2503103"/>
            </a:xfrm>
            <a:prstGeom prst="rect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4590091" y="3034698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Читательская грамотность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7222" y="5876112"/>
              <a:ext cx="4171838" cy="2503103"/>
            </a:xfrm>
            <a:prstGeom prst="rect">
              <a:avLst/>
            </a:prstGeom>
            <a:solidFill>
              <a:srgbClr val="F7954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57222" y="5876112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Глобальные компетенции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590091" y="5954985"/>
              <a:ext cx="4171838" cy="2503103"/>
            </a:xfrm>
            <a:prstGeom prst="rect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4590091" y="5954985"/>
              <a:ext cx="4171838" cy="25031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Креативное мышление</a:t>
              </a:r>
              <a:endParaRPr sz="3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3" descr="https://static.edsoo.ru/projects/edsoo/assets/images/logo.sv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3" descr="https://static.edsoo.ru/projects/edsoo/assets/images/logo.sv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685800" y="495300"/>
            <a:ext cx="8305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200"/>
              <a:buNone/>
            </a:pPr>
            <a:r>
              <a:rPr lang="ru-RU" sz="3200">
                <a:solidFill>
                  <a:srgbClr val="244061"/>
                </a:solidFill>
              </a:rPr>
              <a:t>Информационно-методические ресурсы</a:t>
            </a:r>
            <a:endParaRPr sz="3200">
              <a:solidFill>
                <a:srgbClr val="244061"/>
              </a:solidFill>
            </a:endParaRPr>
          </a:p>
        </p:txBody>
      </p:sp>
      <p:sp>
        <p:nvSpPr>
          <p:cNvPr id="154" name="Google Shape;154;p7"/>
          <p:cNvSpPr txBox="1">
            <a:spLocks noGrp="1"/>
          </p:cNvSpPr>
          <p:nvPr>
            <p:ph type="body" idx="3"/>
          </p:nvPr>
        </p:nvSpPr>
        <p:spPr>
          <a:xfrm>
            <a:off x="10591800" y="571500"/>
            <a:ext cx="640397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ru-RU" sz="3200">
                <a:solidFill>
                  <a:srgbClr val="C00000"/>
                </a:solidFill>
              </a:rPr>
              <a:t>Банки тренировочных заданий</a:t>
            </a:r>
            <a:endParaRPr sz="3200">
              <a:solidFill>
                <a:srgbClr val="C00000"/>
              </a:solidFill>
            </a:endParaRPr>
          </a:p>
        </p:txBody>
      </p:sp>
      <p:sp>
        <p:nvSpPr>
          <p:cNvPr id="155" name="Google Shape;155;p7"/>
          <p:cNvSpPr txBox="1">
            <a:spLocks noGrp="1"/>
          </p:cNvSpPr>
          <p:nvPr>
            <p:ph type="body" idx="4"/>
          </p:nvPr>
        </p:nvSpPr>
        <p:spPr>
          <a:xfrm>
            <a:off x="10439400" y="1866900"/>
            <a:ext cx="6708775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 u="sng">
                <a:solidFill>
                  <a:schemeClr val="hlink"/>
                </a:solidFill>
                <a:hlinkClick r:id="rId3"/>
              </a:rPr>
              <a:t>https://fg.resh.edu.ru/</a:t>
            </a:r>
            <a:r>
              <a:rPr lang="ru-RU" sz="3200"/>
              <a:t> 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/>
              <a:t> 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 u="sng">
                <a:solidFill>
                  <a:schemeClr val="hlink"/>
                </a:solidFill>
                <a:hlinkClick r:id="rId4"/>
              </a:rPr>
              <a:t>https://fipi.ru/otkrytyy-bank-zadaniy-dlya-otsenki-yestestvennonauchnoy-gramotnosti</a:t>
            </a:r>
            <a:endParaRPr sz="3200"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-RU" sz="3200"/>
              <a:t> 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 sz="3200" u="sng">
                <a:solidFill>
                  <a:schemeClr val="hlink"/>
                </a:solidFill>
                <a:hlinkClick r:id="rId5"/>
              </a:rPr>
              <a:t>http://skiv.instrao.ru/bank-zadaniy/</a:t>
            </a:r>
            <a:endParaRPr sz="320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/>
          </a:p>
        </p:txBody>
      </p:sp>
      <p:sp>
        <p:nvSpPr>
          <p:cNvPr id="156" name="Google Shape;156;p7"/>
          <p:cNvSpPr/>
          <p:nvPr/>
        </p:nvSpPr>
        <p:spPr>
          <a:xfrm>
            <a:off x="0" y="0"/>
            <a:ext cx="1828800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0" y="-138499"/>
            <a:ext cx="18288001" cy="27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B278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7" descr="Логотип РЭШ">
            <a:hlinkClick r:id="rId6"/>
          </p:cNvPr>
          <p:cNvSpPr/>
          <p:nvPr/>
        </p:nvSpPr>
        <p:spPr>
          <a:xfrm>
            <a:off x="134938" y="-242888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7" descr="МБОУ ООШ 171 Российская электронная школа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8588828"/>
            <a:ext cx="3962400" cy="169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>
            <a:spLocks noGrp="1"/>
          </p:cNvSpPr>
          <p:nvPr>
            <p:ph type="body" idx="2"/>
          </p:nvPr>
        </p:nvSpPr>
        <p:spPr>
          <a:xfrm>
            <a:off x="1310275" y="1796250"/>
            <a:ext cx="8153400" cy="57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000" dirty="0"/>
          </a:p>
          <a:p>
            <a:pPr marL="342900" lvl="0" indent="-32861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3000" dirty="0"/>
              <a:t>ИСРО РАО: </a:t>
            </a:r>
            <a:r>
              <a:rPr lang="ru-RU" sz="3000" u="sng" dirty="0">
                <a:solidFill>
                  <a:schemeClr val="hlink"/>
                </a:solidFill>
                <a:hlinkClick r:id="rId8"/>
              </a:rPr>
              <a:t>http://skiv.instrao.ru/</a:t>
            </a:r>
            <a:endParaRPr sz="3000" dirty="0"/>
          </a:p>
          <a:p>
            <a:pPr marL="342900" lvl="0" indent="-32861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3000" u="sng" dirty="0">
                <a:solidFill>
                  <a:schemeClr val="hlink"/>
                </a:solidFill>
                <a:hlinkClick r:id="rId9"/>
              </a:rPr>
              <a:t>https://edsoo.ru/Funkcionalnaya_gramotnost.htm</a:t>
            </a:r>
            <a:endParaRPr sz="3000"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000" dirty="0"/>
          </a:p>
          <a:p>
            <a:pPr marL="342900" lvl="0" indent="-32861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-RU" sz="3000" dirty="0"/>
              <a:t>Академия </a:t>
            </a:r>
            <a:r>
              <a:rPr lang="ru-RU" sz="3000" dirty="0" err="1"/>
              <a:t>Минпросвещения</a:t>
            </a:r>
            <a:r>
              <a:rPr lang="ru-RU" sz="3000" dirty="0"/>
              <a:t> России (Марафон функциональной грамотности):  </a:t>
            </a:r>
            <a:endParaRPr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3000" u="sng" dirty="0">
                <a:solidFill>
                  <a:schemeClr val="hlink"/>
                </a:solidFill>
                <a:hlinkClick r:id="rId10"/>
              </a:rPr>
              <a:t>https://apkpro.ru/news/prodolzhaetsyamarafonfunktsionalnoygramotnostivuchitelskoyakademii/</a:t>
            </a:r>
            <a:r>
              <a:rPr lang="ru-RU" sz="3000" dirty="0"/>
              <a:t> </a:t>
            </a:r>
            <a:endParaRPr sz="3000"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-RU" sz="3000" dirty="0"/>
              <a:t>ГБУ РЦРО: </a:t>
            </a:r>
            <a:r>
              <a:rPr lang="ru-RU" sz="3000" u="sng" dirty="0">
                <a:solidFill>
                  <a:schemeClr val="hlink"/>
                </a:solidFill>
                <a:hlinkClick r:id="rId11"/>
              </a:rPr>
              <a:t>http://rcro56.ru/page/104f8043-0f19-461a-be2b-b8a6890ad59e</a:t>
            </a:r>
            <a:r>
              <a:rPr lang="ru-RU" sz="3000" dirty="0"/>
              <a:t> </a:t>
            </a:r>
            <a:endParaRPr sz="3000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162" name="Google Shape;162;p7" descr="504679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943600" y="8553586"/>
            <a:ext cx="1830388" cy="173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 descr="https://sdo.edu.orb.ru/img/school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760725" y="87249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196</Words>
  <Application>Microsoft Office PowerPoint</Application>
  <PresentationFormat>Произвольный</PresentationFormat>
  <Paragraphs>54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Roboto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Функциональная грамотность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НА</dc:creator>
  <cp:lastModifiedBy>User Windows</cp:lastModifiedBy>
  <cp:revision>4</cp:revision>
  <cp:lastPrinted>2022-03-23T04:38:51Z</cp:lastPrinted>
  <dcterms:created xsi:type="dcterms:W3CDTF">2006-08-16T00:00:00Z</dcterms:created>
  <dcterms:modified xsi:type="dcterms:W3CDTF">2022-03-24T05:47:19Z</dcterms:modified>
</cp:coreProperties>
</file>